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9" r:id="rId6"/>
    <p:sldId id="284" r:id="rId7"/>
    <p:sldId id="269" r:id="rId8"/>
    <p:sldId id="260" r:id="rId9"/>
    <p:sldId id="258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0" r:id="rId21"/>
    <p:sldId id="291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303" r:id="rId32"/>
    <p:sldId id="296" r:id="rId33"/>
    <p:sldId id="300" r:id="rId34"/>
    <p:sldId id="335" r:id="rId35"/>
    <p:sldId id="301" r:id="rId36"/>
    <p:sldId id="334" r:id="rId37"/>
    <p:sldId id="302" r:id="rId38"/>
    <p:sldId id="294" r:id="rId39"/>
    <p:sldId id="292" r:id="rId40"/>
    <p:sldId id="297" r:id="rId41"/>
    <p:sldId id="298" r:id="rId42"/>
    <p:sldId id="299" r:id="rId43"/>
    <p:sldId id="295" r:id="rId44"/>
    <p:sldId id="317" r:id="rId45"/>
    <p:sldId id="307" r:id="rId46"/>
    <p:sldId id="305" r:id="rId47"/>
    <p:sldId id="308" r:id="rId48"/>
    <p:sldId id="304" r:id="rId49"/>
    <p:sldId id="306" r:id="rId50"/>
    <p:sldId id="309" r:id="rId51"/>
    <p:sldId id="313" r:id="rId52"/>
    <p:sldId id="310" r:id="rId53"/>
    <p:sldId id="311" r:id="rId54"/>
    <p:sldId id="312" r:id="rId55"/>
    <p:sldId id="314" r:id="rId56"/>
    <p:sldId id="315" r:id="rId57"/>
    <p:sldId id="316" r:id="rId5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26675" cy="7372667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93CEA-15A1-4E8F-8E12-70DDF1701E5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6F2F0-DD7C-4BE9-A7BB-8C79DC2BFE9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9EE9-9490-4ADC-A6CA-83CE81A2DEA1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DFC2E4-B1B0-4F63-B862-316C26492AC1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DDDDF-9B3A-4533-B83E-D548113D8C95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1A2878-BAC7-407B-98E4-B8588BBC852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296BD0-1D9A-4D41-BF78-A80E980E000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10B329-4429-451E-8D3B-311FDFF92994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06ED0-0CAC-4FCC-8AAE-5917D892E22D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77FA6-8D7B-47FA-B13A-ACEF6852FE3F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DF3F3-D560-4150-9C22-F308366FDC7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BBE7-70DC-49DC-A561-E1266ACB4B5F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EC01D-8FBC-4634-8815-F1C0130EAF4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73A03-1A8C-4DF7-8565-19317EDEEAAB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21B80-E4C0-4C82-8DF9-FAE1B954BBCB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B83E8-BC7B-4182-970B-C5EFFB89CEC2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A1B4A025-29DE-4B75-BBB9-48EC92C3036E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laiyongha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ypi.python.org/pypi/pbp.skel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ucasmanual.com/mywiki/PythonPast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pypi.python.org/pypi/virtualen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a/279234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slidesha.re/fQhtk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lidesha.re/aGrXfY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trac.edgewall.org/wiki/TracDev/PluginDevelopment" TargetMode="External"/><Relationship Id="rId4" Type="http://schemas.openxmlformats.org/officeDocument/2006/relationships/hyperlink" Target="http://trac.edgewall.org/wiki/TracDev/ComponentArchitectur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ulipad/source/browse/trunk/modules/Mixin.p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3.amazonaws.com/four.livejournal/20091117/jsconf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pedia.org/wiki/Green_thread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code.google.com/p/euras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protobuf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sgpack.org/display/MSGPACK/Design+of+RPC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laiyonghao/pythonmessage010" TargetMode="External"/><Relationship Id="rId2" Type="http://schemas.openxmlformats.org/officeDocument/2006/relationships/hyperlink" Target="http://pypi.python.org/pypi/message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pypi.python.org/pypi/absolute32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laiyonghao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qp-demo.laiyonghao.com/clien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AC62-60F3-4E61-AC14-BD0274BCB14C}" type="slidenum">
              <a:rPr lang="zh-CN" altLang="zh-CN"/>
              <a:pPr/>
              <a:t>1</a:t>
            </a:fld>
            <a:endParaRPr lang="zh-CN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Python 于 web-game 的应用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赖勇浩（</a:t>
            </a:r>
            <a:r>
              <a:rPr lang="zh-CN" altLang="en-US">
                <a:hlinkClick r:id="rId2"/>
              </a:rPr>
              <a:t>http://laiyonghao.com</a:t>
            </a:r>
            <a:r>
              <a:rPr lang="zh-CN" altLang="en-US"/>
              <a:t>）</a:t>
            </a:r>
          </a:p>
          <a:p>
            <a:r>
              <a:rPr lang="zh-CN" altLang="en-US"/>
              <a:t>2011.12.04</a:t>
            </a:r>
          </a:p>
        </p:txBody>
      </p:sp>
      <p:pic>
        <p:nvPicPr>
          <p:cNvPr id="3076" name="Picture 4" descr="PyCon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60350"/>
            <a:ext cx="12969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5D9BA-A463-44A4-B01D-65CEC5E3F056}" type="slidenum">
              <a:rPr lang="zh-CN" altLang="zh-CN"/>
              <a:pPr/>
              <a:t>10</a:t>
            </a:fld>
            <a:endParaRPr lang="zh-CN" altLang="zh-CN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大中型 Python 项目</a:t>
            </a:r>
          </a:p>
        </p:txBody>
      </p:sp>
      <p:pic>
        <p:nvPicPr>
          <p:cNvPr id="12291" name="Picture 3" descr="5Q)DRNI%5O)KCKYY2[5`}8P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7300" y="2565400"/>
            <a:ext cx="4089400" cy="2457450"/>
          </a:xfrm>
          <a:noFill/>
          <a:ln/>
        </p:spPr>
      </p:pic>
      <p:pic>
        <p:nvPicPr>
          <p:cNvPr id="12292" name="Picture 4" descr="12E9144A43410-523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365625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B132-5238-41F5-B68E-1AFA4AFDD2D5}" type="slidenum">
              <a:rPr lang="zh-CN" altLang="zh-CN"/>
              <a:pPr/>
              <a:t>11</a:t>
            </a:fld>
            <a:endParaRPr lang="zh-CN" altLang="zh-CN"/>
          </a:p>
        </p:txBody>
      </p:sp>
      <p:pic>
        <p:nvPicPr>
          <p:cNvPr id="13314" name="Picture 2" descr="7_4B_5N87IOH__6_568~%)H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2388" y="3070225"/>
            <a:ext cx="3959225" cy="1584325"/>
          </a:xfrm>
          <a:noFill/>
          <a:ln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大中型 Python 项目</a:t>
            </a:r>
          </a:p>
        </p:txBody>
      </p:sp>
      <p:pic>
        <p:nvPicPr>
          <p:cNvPr id="13316" name="Picture 4" descr="12E914460P610-4AI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4294188"/>
            <a:ext cx="1631950" cy="16319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491FC-A963-4B8B-85F3-6800EC09D572}" type="slidenum">
              <a:rPr lang="zh-CN" altLang="zh-CN"/>
              <a:pPr/>
              <a:t>12</a:t>
            </a:fld>
            <a:endParaRPr lang="zh-CN" altLang="zh-CN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/>
              <a:t>lib 应该在 Lib/site-packages 目录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5900"/>
            <a:ext cx="7418387" cy="4824413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3755-8815-411D-80C8-913873976080}" type="slidenum">
              <a:rPr lang="zh-CN" altLang="zh-CN"/>
              <a:pPr/>
              <a:t>13</a:t>
            </a:fld>
            <a:endParaRPr lang="zh-CN" altLang="zh-CN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060575"/>
            <a:ext cx="8229600" cy="1143000"/>
          </a:xfrm>
        </p:spPr>
        <p:txBody>
          <a:bodyPr/>
          <a:lstStyle/>
          <a:p>
            <a:r>
              <a:rPr lang="zh-CN" altLang="en-US"/>
              <a:t>要整这么复杂吗？</a:t>
            </a:r>
          </a:p>
        </p:txBody>
      </p:sp>
      <p:pic>
        <p:nvPicPr>
          <p:cNvPr id="15363" name="Picture 3" descr="12E9144HDP-63241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56025" y="4216400"/>
            <a:ext cx="1631950" cy="163195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94172-9420-40F6-BC47-81D6680A81E8}" type="slidenum">
              <a:rPr lang="zh-CN" altLang="zh-CN"/>
              <a:pPr/>
              <a:t>14</a:t>
            </a:fld>
            <a:endParaRPr lang="zh-CN" altLang="zh-CN"/>
          </a:p>
        </p:txBody>
      </p:sp>
      <p:pic>
        <p:nvPicPr>
          <p:cNvPr id="16386" name="Picture 2" descr="4L0QP8E8]OKGYMKI~EBE179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000250"/>
            <a:ext cx="4032250" cy="3740150"/>
          </a:xfrm>
          <a:noFill/>
          <a:ln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就一个 setup.py 而已……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141663"/>
            <a:ext cx="4038600" cy="1325562"/>
          </a:xfrm>
        </p:spPr>
        <p:txBody>
          <a:bodyPr/>
          <a:lstStyle/>
          <a:p>
            <a:r>
              <a:rPr lang="zh-CN" altLang="en-US" sz="2800"/>
              <a:t>避免手写 setup.py</a:t>
            </a:r>
          </a:p>
          <a:p>
            <a:r>
              <a:rPr lang="zh-CN" altLang="en-US" sz="2800"/>
              <a:t>如何建立命名空间包</a:t>
            </a:r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64B1-BC37-49E5-A499-C3D8543E3D37}" type="slidenum">
              <a:rPr lang="zh-CN" altLang="zh-CN"/>
              <a:pPr/>
              <a:t>15</a:t>
            </a:fld>
            <a:endParaRPr lang="zh-CN" altLang="zh-CN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神器 paster</a:t>
            </a:r>
          </a:p>
        </p:txBody>
      </p:sp>
      <p:pic>
        <p:nvPicPr>
          <p:cNvPr id="17411" name="Picture 3" descr="@Z{3~FTE0N_6%6S0B1~LUXK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875" y="1619250"/>
            <a:ext cx="4079875" cy="4403725"/>
          </a:xfrm>
          <a:noFill/>
          <a:ln/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/>
              <a:t>http://pypi.python.org/pypi/PasteScript</a:t>
            </a:r>
          </a:p>
          <a:p>
            <a:pPr>
              <a:lnSpc>
                <a:spcPct val="80000"/>
              </a:lnSpc>
            </a:pPr>
            <a:r>
              <a:rPr lang="zh-CN" altLang="en-US" sz="2800"/>
              <a:t>创建、安装、测试、部署、运行</a:t>
            </a:r>
          </a:p>
          <a:p>
            <a:pPr>
              <a:lnSpc>
                <a:spcPct val="80000"/>
              </a:lnSpc>
            </a:pPr>
            <a:r>
              <a:rPr lang="zh-CN" altLang="en-US" sz="2800"/>
              <a:t>Many different kinds of projects have created skeletons for their projects (Pylons, TurboGears, ZopeSkel, and others).</a:t>
            </a:r>
          </a:p>
          <a:p>
            <a:pPr>
              <a:lnSpc>
                <a:spcPct val="80000"/>
              </a:lnSpc>
            </a:pPr>
            <a:r>
              <a:rPr lang="zh-CN" altLang="en-US" sz="2800"/>
              <a:t>http://pypi.python.org/pypi/PasteDeploy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3C0A-11A9-400A-A1A6-DBC50CFB693D}" type="slidenum">
              <a:rPr lang="zh-CN" altLang="zh-CN"/>
              <a:pPr/>
              <a:t>16</a:t>
            </a:fld>
            <a:endParaRPr lang="zh-CN" altLang="zh-CN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基本用法</a:t>
            </a:r>
          </a:p>
        </p:txBody>
      </p:sp>
      <p:pic>
        <p:nvPicPr>
          <p:cNvPr id="18435" name="Picture 3" descr="L_)~O}SIWSQG}@ZWU}H3Y)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41525"/>
            <a:ext cx="82343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24$UR6_O$3XLVTKF%%(M4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3646488"/>
            <a:ext cx="82264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C0BE3-955D-4753-9734-348051F04288}" type="slidenum">
              <a:rPr lang="zh-CN" altLang="zh-CN"/>
              <a:pPr/>
              <a:t>17</a:t>
            </a:fld>
            <a:endParaRPr lang="zh-CN" altLang="zh-CN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pbp.skels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>
                <a:hlinkClick r:id="rId2"/>
              </a:rPr>
              <a:t>http://pypi.python.org/pypi/pbp.skels</a:t>
            </a:r>
            <a:endParaRPr lang="zh-CN" altLang="zh-CN"/>
          </a:p>
          <a:p>
            <a:r>
              <a:rPr lang="zh-CN" altLang="zh-CN"/>
              <a:t>pbp.skels is a collection of templates to speed up the creation of standardized, boiler-plate code.</a:t>
            </a:r>
          </a:p>
          <a:p>
            <a:endParaRPr lang="zh-CN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3EB6-0D03-4496-A1E7-EA2255FA9956}" type="slidenum">
              <a:rPr lang="zh-CN" altLang="zh-CN"/>
              <a:pPr/>
              <a:t>18</a:t>
            </a:fld>
            <a:endParaRPr lang="zh-CN" altLang="zh-CN"/>
          </a:p>
        </p:txBody>
      </p:sp>
      <p:pic>
        <p:nvPicPr>
          <p:cNvPr id="20482" name="Picture 2" descr="Z5A1IVWJ$@BBBQVF`~}SC{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7991475" cy="2197100"/>
          </a:xfrm>
          <a:noFill/>
          <a:ln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938588"/>
            <a:ext cx="8229600" cy="2185987"/>
          </a:xfrm>
        </p:spPr>
        <p:txBody>
          <a:bodyPr/>
          <a:lstStyle/>
          <a:p>
            <a:r>
              <a:rPr lang="zh-CN" altLang="zh-CN" sz="2800"/>
              <a:t>paster create -t pbp_package my.package</a:t>
            </a:r>
          </a:p>
          <a:p>
            <a:endParaRPr lang="zh-CN" altLang="zh-CN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89E2-CB0E-4694-B018-1D3F998F0A54}" type="slidenum">
              <a:rPr lang="zh-CN" altLang="zh-CN"/>
              <a:pPr/>
              <a:t>19</a:t>
            </a:fld>
            <a:endParaRPr lang="zh-CN" altLang="zh-CN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2800">
                <a:hlinkClick r:id="rId2"/>
              </a:rPr>
              <a:t>http://lucasmanual.com/mywiki/PythonPaste</a:t>
            </a:r>
            <a:endParaRPr lang="zh-CN" altLang="zh-CN" sz="28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编写自己的 templates, commands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008A9-D541-4A29-8071-AE429640CC64}" type="slidenum">
              <a:rPr lang="zh-CN" altLang="zh-CN"/>
              <a:pPr/>
              <a:t>2</a:t>
            </a:fld>
            <a:endParaRPr lang="zh-CN" altLang="zh-CN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自我介绍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/>
              <a:t>网游从业超过 6 年</a:t>
            </a:r>
          </a:p>
          <a:p>
            <a:r>
              <a:rPr lang="zh-CN" altLang="en-US"/>
              <a:t>曾在网易、江苏盛典（广州）等公司工作</a:t>
            </a:r>
          </a:p>
          <a:p>
            <a:r>
              <a:rPr lang="zh-CN" altLang="en-US"/>
              <a:t>珠三角技术沙龙</a:t>
            </a:r>
          </a:p>
          <a:p>
            <a:r>
              <a:rPr lang="zh-CN" altLang="en-US"/>
              <a:t>赖勇浩的编程私伙局</a:t>
            </a:r>
          </a:p>
          <a:p>
            <a:pPr lvl="1"/>
            <a:r>
              <a:rPr lang="zh-CN" altLang="en-US"/>
              <a:t>pv 1,000,000+</a:t>
            </a:r>
          </a:p>
          <a:p>
            <a:pPr lvl="1"/>
            <a:r>
              <a:rPr lang="zh-CN" altLang="en-US"/>
              <a:t>csdn blog  top100</a:t>
            </a:r>
          </a:p>
          <a:p>
            <a:r>
              <a:rPr lang="zh-CN" altLang="en-US"/>
              <a:t>twitter/weibo/42qu/CPyUG/gzlug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/>
              <a:t>天下盛境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团队建设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项目管理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服务器端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通信与安全</a:t>
            </a:r>
          </a:p>
          <a:p>
            <a:pPr>
              <a:lnSpc>
                <a:spcPct val="90000"/>
              </a:lnSpc>
            </a:pPr>
            <a:r>
              <a:rPr lang="zh-CN" altLang="en-US"/>
              <a:t>斩魂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服务器端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AI</a:t>
            </a:r>
          </a:p>
          <a:p>
            <a:pPr>
              <a:lnSpc>
                <a:spcPct val="90000"/>
              </a:lnSpc>
            </a:pPr>
            <a:r>
              <a:rPr lang="zh-CN" altLang="en-US"/>
              <a:t>幻想三国、疯狂石头和泡泡游戏等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C97-8EE8-412D-AB5F-597A9BBEF40C}" type="slidenum">
              <a:rPr lang="zh-CN" altLang="zh-CN"/>
              <a:pPr/>
              <a:t>20</a:t>
            </a:fld>
            <a:endParaRPr lang="zh-CN" altLang="zh-CN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开发、测试、打包、更新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python setup.py develop</a:t>
            </a:r>
          </a:p>
          <a:p>
            <a:r>
              <a:rPr lang="zh-CN" altLang="en-US"/>
              <a:t>python setup.py test</a:t>
            </a:r>
          </a:p>
          <a:p>
            <a:r>
              <a:rPr lang="zh-CN" altLang="en-US"/>
              <a:t>python setup.py bdist</a:t>
            </a:r>
          </a:p>
          <a:p>
            <a:r>
              <a:rPr lang="zh-CN" altLang="en-US"/>
              <a:t>python setup.py sdist --formats=gztar,zip</a:t>
            </a:r>
          </a:p>
          <a:p>
            <a:r>
              <a:rPr lang="zh-CN" altLang="en-US"/>
              <a:t>python setup.py register</a:t>
            </a:r>
          </a:p>
          <a:p>
            <a:r>
              <a:rPr lang="zh-CN" altLang="en-US"/>
              <a:t>python setup.py upload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5A9BD-A361-4EE3-A9A1-3EDF64537419}" type="slidenum">
              <a:rPr lang="zh-CN" altLang="zh-CN"/>
              <a:pPr/>
              <a:t>21</a:t>
            </a:fld>
            <a:endParaRPr lang="zh-CN" altLang="zh-CN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virtualenv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hlinkClick r:id="rId2"/>
              </a:rPr>
              <a:t>http://pypi.python.org/pypi/virtualenv</a:t>
            </a:r>
            <a:endParaRPr lang="zh-CN" altLang="en-US"/>
          </a:p>
          <a:p>
            <a:r>
              <a:rPr lang="zh-CN" altLang="en-US"/>
              <a:t>Virtual Python Environment builder</a:t>
            </a:r>
          </a:p>
          <a:p>
            <a:r>
              <a:rPr lang="zh-CN" altLang="en-US"/>
              <a:t>《Python于Web 2.0网站的应用》介绍过了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064D-0A37-4583-BA48-D5EA27D25DAE}" type="slidenum">
              <a:rPr lang="zh-CN" altLang="zh-CN"/>
              <a:pPr/>
              <a:t>22</a:t>
            </a:fld>
            <a:endParaRPr lang="zh-CN" altLang="zh-CN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2133600"/>
            <a:ext cx="7772400" cy="1470025"/>
          </a:xfrm>
        </p:spPr>
        <p:txBody>
          <a:bodyPr/>
          <a:lstStyle/>
          <a:p>
            <a:r>
              <a:rPr lang="zh-CN" altLang="en-US"/>
              <a:t>plugin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4580" name="Picture 4" descr="12E9144MT330-J5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205038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C60C-D14C-4BE9-9452-E68FC68FC6E1}" type="slidenum">
              <a:rPr lang="zh-CN" altLang="zh-CN"/>
              <a:pPr/>
              <a:t>23</a:t>
            </a:fld>
            <a:endParaRPr lang="zh-CN" altLang="zh-CN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000"/>
              <a:t>what is the difference between plugin and library?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/>
              <a:t>A plugin extends the capabilities of a larger application. </a:t>
            </a:r>
          </a:p>
          <a:p>
            <a:r>
              <a:rPr lang="zh-CN" altLang="zh-CN"/>
              <a:t>A library is a collection of subroutines or classes used to develop software.</a:t>
            </a:r>
          </a:p>
          <a:p>
            <a:endParaRPr lang="zh-CN" altLang="zh-CN"/>
          </a:p>
          <a:p>
            <a:r>
              <a:rPr lang="zh-CN" altLang="zh-CN">
                <a:hlinkClick r:id="rId2"/>
              </a:rPr>
              <a:t>http://stackoverflow.com/a/2792342</a:t>
            </a:r>
            <a:endParaRPr lang="zh-CN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83D1-8595-443F-BC9C-A66B2E45ACAB}" type="slidenum">
              <a:rPr lang="zh-CN" altLang="zh-CN"/>
              <a:pPr/>
              <a:t>24</a:t>
            </a:fld>
            <a:endParaRPr lang="zh-CN" altLang="zh-CN"/>
          </a:p>
        </p:txBody>
      </p:sp>
      <p:pic>
        <p:nvPicPr>
          <p:cNvPr id="26626" name="Picture 2" descr="0MVNA08}U)R[{5BP{T$1X(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65350" y="1549400"/>
            <a:ext cx="4813300" cy="4687888"/>
          </a:xfrm>
          <a:noFill/>
          <a:ln/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以《棋牌OnWeb》为例……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162-0DA7-4522-A79A-5F1553D41535}" type="slidenum">
              <a:rPr lang="zh-CN" altLang="zh-CN"/>
              <a:pPr/>
              <a:t>25</a:t>
            </a:fld>
            <a:endParaRPr lang="zh-CN" altLang="zh-CN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到后台看看……</a:t>
            </a:r>
          </a:p>
        </p:txBody>
      </p:sp>
      <p:pic>
        <p:nvPicPr>
          <p:cNvPr id="27651" name="Picture 3" descr="EHDMNX$PJ8[GB4V26D$OC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6515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 flipV="1">
            <a:off x="2339975" y="3644900"/>
            <a:ext cx="6408738" cy="2376488"/>
          </a:xfrm>
          <a:prstGeom prst="wedgeRectCallout">
            <a:avLst>
              <a:gd name="adj1" fmla="val 11875"/>
              <a:gd name="adj2" fmla="val 94815"/>
            </a:avLst>
          </a:prstGeom>
          <a:solidFill>
            <a:srgbClr val="FFFFFF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pic>
        <p:nvPicPr>
          <p:cNvPr id="27653" name="Picture 5" descr="E]IPB`U~_]4G(3FEPVOJ}5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288" y="3717925"/>
            <a:ext cx="5967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156325" y="3789363"/>
            <a:ext cx="1368425" cy="936625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084888" y="5013325"/>
            <a:ext cx="1368425" cy="28892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6156325" y="5516563"/>
            <a:ext cx="1584325" cy="360362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12EB-BC62-4210-A8DE-B671F0E49F2C}" type="slidenum">
              <a:rPr lang="zh-CN" altLang="zh-CN"/>
              <a:pPr/>
              <a:t>26</a:t>
            </a:fld>
            <a:endParaRPr lang="zh-CN" altLang="zh-CN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神器 setuptools</a:t>
            </a:r>
          </a:p>
        </p:txBody>
      </p:sp>
      <p:pic>
        <p:nvPicPr>
          <p:cNvPr id="28675" name="Picture 3" descr="56EYVQEMSDSK)NOKQKU2P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088" y="1557338"/>
            <a:ext cx="54578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FF97-132B-401A-96FA-4B13F04F5F63}" type="slidenum">
              <a:rPr lang="zh-CN" altLang="zh-CN"/>
              <a:pPr/>
              <a:t>27</a:t>
            </a:fld>
            <a:endParaRPr lang="zh-CN" altLang="zh-CN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setup.py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zh-CN" sz="2800"/>
              <a:t>      entry_points="""</a:t>
            </a:r>
          </a:p>
          <a:p>
            <a:pPr>
              <a:buFontTx/>
              <a:buNone/>
            </a:pPr>
            <a:r>
              <a:rPr lang="zh-CN" altLang="zh-CN" sz="2800"/>
              <a:t>      # -*- Entry points: -*-</a:t>
            </a:r>
          </a:p>
          <a:p>
            <a:pPr>
              <a:buFontTx/>
              <a:buNone/>
            </a:pPr>
            <a:r>
              <a:rPr lang="zh-CN" altLang="zh-CN" sz="2800"/>
              <a:t>      [qipaionweb.games]</a:t>
            </a:r>
          </a:p>
          <a:p>
            <a:pPr>
              <a:buFontTx/>
              <a:buNone/>
            </a:pPr>
            <a:r>
              <a:rPr lang="zh-CN" altLang="zh-CN" sz="2800"/>
              <a:t>      doudizhu = doudizhu.game_impl:GameImpl</a:t>
            </a:r>
          </a:p>
          <a:p>
            <a:pPr>
              <a:buFontTx/>
              <a:buNone/>
            </a:pPr>
            <a:r>
              <a:rPr lang="zh-CN" altLang="zh-CN" sz="2800"/>
              <a:t>      """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34F9-3294-4395-92A8-4DE78230F5C7}" type="slidenum">
              <a:rPr lang="zh-CN" altLang="zh-CN"/>
              <a:pPr/>
              <a:t>28</a:t>
            </a:fld>
            <a:endParaRPr lang="zh-CN" altLang="zh-CN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 sz="2800"/>
              <a:t>def get_game_impl_class(game_name):</a:t>
            </a:r>
          </a:p>
          <a:p>
            <a:pPr>
              <a:buFontTx/>
              <a:buNone/>
            </a:pPr>
            <a:r>
              <a:rPr lang="zh-CN" altLang="en-US" sz="2800"/>
              <a:t>	group = 'qipaionweb.games'</a:t>
            </a:r>
          </a:p>
          <a:p>
            <a:pPr>
              <a:buFontTx/>
              <a:buNone/>
            </a:pPr>
            <a:r>
              <a:rPr lang="zh-CN" altLang="en-US" sz="2800"/>
              <a:t>	prj = game_name</a:t>
            </a:r>
          </a:p>
          <a:p>
            <a:pPr>
              <a:buFontTx/>
              <a:buNone/>
            </a:pPr>
            <a:r>
              <a:rPr lang="zh-CN" altLang="en-US" sz="2800"/>
              <a:t>	return pkg_resources.load_entry_point(</a:t>
            </a:r>
          </a:p>
          <a:p>
            <a:pPr>
              <a:buFontTx/>
              <a:buNone/>
            </a:pPr>
            <a:r>
              <a:rPr lang="zh-CN" altLang="en-US" sz="2800"/>
              <a:t>		prj, </a:t>
            </a:r>
          </a:p>
          <a:p>
            <a:pPr>
              <a:buFontTx/>
              <a:buNone/>
            </a:pPr>
            <a:r>
              <a:rPr lang="zh-CN" altLang="en-US" sz="2800"/>
              <a:t>		group, </a:t>
            </a:r>
          </a:p>
          <a:p>
            <a:pPr>
              <a:buFontTx/>
              <a:buNone/>
            </a:pPr>
            <a:r>
              <a:rPr lang="zh-CN" altLang="en-US" sz="2800"/>
              <a:t>		game_name)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0089-D8AD-4FA4-8068-4AF1862C31A0}" type="slidenum">
              <a:rPr lang="zh-CN" altLang="zh-CN"/>
              <a:pPr/>
              <a:t>29</a:t>
            </a:fld>
            <a:endParaRPr lang="zh-CN" altLang="zh-CN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接口与实现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3600"/>
              <a:t>game_interface</a:t>
            </a:r>
          </a:p>
          <a:p>
            <a:pPr lvl="1"/>
            <a:r>
              <a:rPr lang="zh-CN" altLang="en-US" sz="3200"/>
              <a:t>与房间进程交互</a:t>
            </a:r>
          </a:p>
          <a:p>
            <a:pPr lvl="1"/>
            <a:r>
              <a:rPr lang="zh-CN" altLang="en-US" sz="3200"/>
              <a:t>通用功能（踢人）</a:t>
            </a:r>
          </a:p>
          <a:p>
            <a:pPr lvl="1"/>
            <a:r>
              <a:rPr lang="zh-CN" altLang="en-US" sz="3200"/>
              <a:t>计时器管理</a:t>
            </a:r>
          </a:p>
          <a:p>
            <a:pPr lvl="1"/>
            <a:r>
              <a:rPr lang="zh-CN" altLang="en-US" sz="3200"/>
              <a:t>定义接口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3600"/>
              <a:t>game_impl</a:t>
            </a:r>
          </a:p>
          <a:p>
            <a:pPr lvl="1"/>
            <a:r>
              <a:rPr lang="zh-CN" altLang="en-US" sz="3200"/>
              <a:t>实现接口</a:t>
            </a:r>
          </a:p>
          <a:p>
            <a:pPr lvl="1"/>
            <a:r>
              <a:rPr lang="zh-CN" altLang="en-US" sz="3200"/>
              <a:t>实现业务逻辑</a:t>
            </a:r>
          </a:p>
          <a:p>
            <a:pPr lvl="1"/>
            <a:r>
              <a:rPr lang="zh-CN" altLang="en-US" sz="3200"/>
              <a:t>不接触网络</a:t>
            </a:r>
          </a:p>
          <a:p>
            <a:pPr lvl="1"/>
            <a:r>
              <a:rPr lang="zh-CN" altLang="en-US" sz="3200"/>
              <a:t>不接触数据库</a:t>
            </a:r>
          </a:p>
          <a:p>
            <a:pPr lvl="1"/>
            <a:r>
              <a:rPr lang="zh-CN" altLang="en-US" sz="3200"/>
              <a:t>单线程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055D-BC2B-40F6-8127-455D7D15CB80}" type="slidenum">
              <a:rPr lang="zh-CN" altLang="zh-CN"/>
              <a:pPr/>
              <a:t>3</a:t>
            </a:fld>
            <a:endParaRPr lang="zh-CN" altLang="zh-CN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启发于……</a:t>
            </a:r>
          </a:p>
        </p:txBody>
      </p:sp>
      <p:pic>
        <p:nvPicPr>
          <p:cNvPr id="5123" name="Picture 3" descr="UO1W@O5`}{${}KW@Q@Y3S[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701800"/>
            <a:ext cx="4044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9MJ9U3(Q%WDJI`K}}Y5E92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01800"/>
            <a:ext cx="4037013" cy="3013075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5" descr="bvvcu7g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933825"/>
            <a:ext cx="11922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lph2y1m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860800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16013" y="5734050"/>
            <a:ext cx="2671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  <a:hlinkClick r:id="rId6"/>
              </a:rPr>
              <a:t>http://slidesha.re/aGrXfY</a:t>
            </a: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580063" y="5734050"/>
            <a:ext cx="2595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  <a:hlinkClick r:id="rId7"/>
              </a:rPr>
              <a:t>http://slidesha.re/fQhtkL</a:t>
            </a: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29971-EB0E-4C19-A0C8-E354B1A009AB}" type="slidenum">
              <a:rPr lang="zh-CN" altLang="zh-CN"/>
              <a:pPr/>
              <a:t>30</a:t>
            </a:fld>
            <a:endParaRPr lang="zh-CN" altLang="zh-CN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进阶：Trac Component Architecture</a:t>
            </a:r>
          </a:p>
        </p:txBody>
      </p:sp>
      <p:pic>
        <p:nvPicPr>
          <p:cNvPr id="32771" name="Picture 3" descr="2ds8z3ao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75088"/>
            <a:ext cx="4038600" cy="1581150"/>
          </a:xfrm>
          <a:noFill/>
          <a:ln/>
        </p:spPr>
      </p:pic>
      <p:pic>
        <p:nvPicPr>
          <p:cNvPr id="32772" name="Picture 4" descr="87cot9ll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717925"/>
            <a:ext cx="4038600" cy="1895475"/>
          </a:xfrm>
          <a:noFill/>
          <a:ln/>
        </p:spPr>
      </p:pic>
      <p:sp>
        <p:nvSpPr>
          <p:cNvPr id="3277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674813"/>
            <a:ext cx="8229600" cy="2185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zh-CN"/>
              <a:t>trac.core.ComponentManager</a:t>
            </a:r>
          </a:p>
          <a:p>
            <a:pPr>
              <a:lnSpc>
                <a:spcPct val="80000"/>
              </a:lnSpc>
            </a:pPr>
            <a:r>
              <a:rPr lang="zh-CN" altLang="zh-CN"/>
              <a:t>trac.core.Component</a:t>
            </a:r>
          </a:p>
          <a:p>
            <a:pPr>
              <a:lnSpc>
                <a:spcPct val="80000"/>
              </a:lnSpc>
            </a:pPr>
            <a:r>
              <a:rPr lang="zh-CN" altLang="zh-CN"/>
              <a:t>trac.core.ExtensionPoint</a:t>
            </a:r>
          </a:p>
          <a:p>
            <a:pPr>
              <a:lnSpc>
                <a:spcPct val="80000"/>
              </a:lnSpc>
            </a:pPr>
            <a:r>
              <a:rPr lang="zh-CN" altLang="zh-CN"/>
              <a:t>trac.core.Interface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4213" y="5734050"/>
            <a:ext cx="63293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>
                <a:latin typeface="Arial" pitchFamily="34" charset="0"/>
                <a:ea typeface="宋体" pitchFamily="2" charset="-122"/>
                <a:hlinkClick r:id="rId4"/>
              </a:rPr>
              <a:t>http://trac.edgewall.org/wiki/TracDev/ComponentArchitecture</a:t>
            </a:r>
            <a:endParaRPr lang="zh-CN" altLang="zh-CN">
              <a:latin typeface="Arial" pitchFamily="34" charset="0"/>
              <a:ea typeface="宋体" pitchFamily="2" charset="-122"/>
            </a:endParaRPr>
          </a:p>
          <a:p>
            <a:r>
              <a:rPr lang="zh-CN" altLang="zh-CN">
                <a:latin typeface="Arial" pitchFamily="34" charset="0"/>
                <a:ea typeface="宋体" pitchFamily="2" charset="-122"/>
                <a:hlinkClick r:id="rId5"/>
              </a:rPr>
              <a:t>http://trac.edgewall.org/wiki/TracDev/PluginDevelopment</a:t>
            </a:r>
            <a:endParaRPr lang="zh-CN" altLang="zh-CN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80BD-F9EC-491A-8EFF-E280C1DBD89F}" type="slidenum">
              <a:rPr lang="zh-CN" altLang="zh-CN"/>
              <a:pPr/>
              <a:t>31</a:t>
            </a:fld>
            <a:endParaRPr lang="zh-CN" altLang="zh-CN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参考：ulipad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hlinkClick r:id="rId2"/>
              </a:rPr>
              <a:t>http://code.google.com/p/ulipad/source/browse/trunk/modules/Mixin.py</a:t>
            </a:r>
            <a:endParaRPr lang="zh-CN" altLang="en-US"/>
          </a:p>
          <a:p>
            <a:r>
              <a:rPr lang="zh-CN" altLang="en-US"/>
              <a:t>另一种 plugin 机制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E1DB0-B066-42B9-A448-AFCEDA317A58}" type="slidenum">
              <a:rPr lang="zh-CN" altLang="zh-CN"/>
              <a:pPr/>
              <a:t>32</a:t>
            </a:fld>
            <a:endParaRPr lang="zh-CN" altLang="zh-CN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133600"/>
            <a:ext cx="7772400" cy="1470025"/>
          </a:xfrm>
        </p:spPr>
        <p:txBody>
          <a:bodyPr/>
          <a:lstStyle/>
          <a:p>
            <a:r>
              <a:rPr lang="zh-CN" altLang="en-US"/>
              <a:t>I/O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4820" name="Picture 4" descr="12E9144P05Q0-N6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3495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2CD6-AD30-41C7-AEBB-9F26EFBFF6D6}" type="slidenum">
              <a:rPr lang="zh-CN" altLang="zh-CN"/>
              <a:pPr/>
              <a:t>33</a:t>
            </a:fld>
            <a:endParaRPr lang="zh-CN" altLang="zh-CN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000"/>
              <a:t>I/O needs to be done differently.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3CCF-B7D3-41C2-B837-7C4FE793E706}" type="slidenum">
              <a:rPr lang="zh-CN" altLang="zh-CN"/>
              <a:pPr/>
              <a:t>34</a:t>
            </a:fld>
            <a:endParaRPr lang="zh-CN" altLang="zh-CN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000"/>
              <a:t>I/O needs to be done differently.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36868" name="Picture 4" descr="12E914460P610-4A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781300"/>
            <a:ext cx="1631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0B23-2823-4AFC-857E-A4B01715CBA2}" type="slidenum">
              <a:rPr lang="zh-CN" altLang="zh-CN"/>
              <a:pPr/>
              <a:t>35</a:t>
            </a:fld>
            <a:endParaRPr lang="zh-CN" altLang="zh-CN"/>
          </a:p>
        </p:txBody>
      </p:sp>
      <p:pic>
        <p:nvPicPr>
          <p:cNvPr id="37890" name="Picture 2" descr="[MJEQ_U~$_2`BT4W_YBW3{I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205038"/>
            <a:ext cx="7572375" cy="2457450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9266-E668-45A4-AE46-56176115735C}" type="slidenum">
              <a:rPr lang="zh-CN" altLang="zh-CN"/>
              <a:pPr/>
              <a:t>36</a:t>
            </a:fld>
            <a:endParaRPr lang="zh-CN" altLang="zh-CN"/>
          </a:p>
        </p:txBody>
      </p:sp>
      <p:pic>
        <p:nvPicPr>
          <p:cNvPr id="38914" name="Picture 2" descr="[MJEQ_U~$_2`BT4W_YBW3{I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2205038"/>
            <a:ext cx="7572375" cy="2457450"/>
          </a:xfrm>
          <a:noFill/>
          <a:ln/>
        </p:spPr>
      </p:pic>
      <p:pic>
        <p:nvPicPr>
          <p:cNvPr id="38915" name="Picture 3" descr="12E9144A43410-523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40767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2413" y="5876925"/>
            <a:ext cx="756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>
                <a:hlinkClick r:id="rId4"/>
              </a:rPr>
              <a:t>http://s3.amazonaws.com/four.livejournal/20091117/jsconf.pdf</a:t>
            </a:r>
            <a:endParaRPr lang="zh-CN" altLang="zh-C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3D04-1A8E-4274-8251-200D20514181}" type="slidenum">
              <a:rPr lang="zh-CN" altLang="zh-CN"/>
              <a:pPr/>
              <a:t>37</a:t>
            </a:fld>
            <a:endParaRPr lang="zh-CN" altLang="zh-CN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This is how I/O should be done.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altLang="en-US"/>
              <a:t>def sign_in(username, password):</a:t>
            </a:r>
          </a:p>
          <a:p>
            <a:pPr>
              <a:buFontTx/>
              <a:buNone/>
            </a:pPr>
            <a:r>
              <a:rPr lang="zh-CN" altLang="en-US"/>
              <a:t>	result = db.query('select ...')</a:t>
            </a:r>
          </a:p>
          <a:p>
            <a:pPr>
              <a:buFontTx/>
              <a:buNone/>
            </a:pPr>
            <a:r>
              <a:rPr lang="zh-CN" altLang="en-US"/>
              <a:t>	if len(result) == 1:</a:t>
            </a:r>
          </a:p>
          <a:p>
            <a:pPr>
              <a:buFontTx/>
              <a:buNone/>
            </a:pPr>
            <a:r>
              <a:rPr lang="zh-CN" altLang="en-US"/>
              <a:t>		token = game.sign_in(...)</a:t>
            </a:r>
          </a:p>
          <a:p>
            <a:pPr>
              <a:buFontTx/>
              <a:buNone/>
            </a:pPr>
            <a:r>
              <a:rPr lang="zh-CN" altLang="en-US"/>
              <a:t>		return token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3563938" y="494188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7308850" y="3860800"/>
            <a:ext cx="914400" cy="609600"/>
          </a:xfrm>
          <a:prstGeom prst="flowChartMagneticDisk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5580063" y="5013325"/>
            <a:ext cx="914400" cy="609600"/>
          </a:xfrm>
          <a:prstGeom prst="flowChartProcess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7308850" y="5734050"/>
            <a:ext cx="914400" cy="609600"/>
          </a:xfrm>
          <a:prstGeom prst="flowChartInputOutpu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39944" name="AutoShape 8"/>
          <p:cNvCxnSpPr>
            <a:cxnSpLocks noChangeShapeType="1"/>
            <a:stCxn id="39940" idx="7"/>
            <a:endCxn id="39942" idx="1"/>
          </p:cNvCxnSpPr>
          <p:nvPr/>
        </p:nvCxnSpPr>
        <p:spPr bwMode="auto">
          <a:xfrm rot="5400000" flipV="1">
            <a:off x="4839494" y="4579144"/>
            <a:ext cx="242887" cy="1235075"/>
          </a:xfrm>
          <a:prstGeom prst="curvedConnector4">
            <a:avLst>
              <a:gd name="adj1" fmla="val -153403"/>
              <a:gd name="adj2" fmla="val 55477"/>
            </a:avLst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5" name="AutoShape 9"/>
          <p:cNvCxnSpPr>
            <a:cxnSpLocks noChangeShapeType="1"/>
            <a:stCxn id="39942" idx="0"/>
            <a:endCxn id="39941" idx="2"/>
          </p:cNvCxnSpPr>
          <p:nvPr/>
        </p:nvCxnSpPr>
        <p:spPr bwMode="auto">
          <a:xfrm rot="16200000">
            <a:off x="6249194" y="3953669"/>
            <a:ext cx="847725" cy="1271587"/>
          </a:xfrm>
          <a:prstGeom prst="curvedConnector2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6" name="AutoShape 10"/>
          <p:cNvCxnSpPr>
            <a:cxnSpLocks noChangeShapeType="1"/>
            <a:stCxn id="39941" idx="3"/>
          </p:cNvCxnSpPr>
          <p:nvPr/>
        </p:nvCxnSpPr>
        <p:spPr bwMode="auto">
          <a:xfrm rot="5400000">
            <a:off x="6653212" y="3900488"/>
            <a:ext cx="542925" cy="1682750"/>
          </a:xfrm>
          <a:prstGeom prst="curvedConnector2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7" name="AutoShape 11"/>
          <p:cNvCxnSpPr>
            <a:cxnSpLocks noChangeShapeType="1"/>
            <a:stCxn id="39942" idx="1"/>
            <a:endCxn id="39940" idx="6"/>
          </p:cNvCxnSpPr>
          <p:nvPr/>
        </p:nvCxnSpPr>
        <p:spPr bwMode="auto">
          <a:xfrm rot="10800000" flipV="1">
            <a:off x="4478338" y="5318125"/>
            <a:ext cx="1101725" cy="79375"/>
          </a:xfrm>
          <a:prstGeom prst="curvedConnector3">
            <a:avLst>
              <a:gd name="adj1" fmla="val 49944"/>
            </a:avLst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8" name="AutoShape 12"/>
          <p:cNvCxnSpPr>
            <a:cxnSpLocks noChangeShapeType="1"/>
            <a:stCxn id="39942" idx="3"/>
            <a:endCxn id="39943" idx="1"/>
          </p:cNvCxnSpPr>
          <p:nvPr/>
        </p:nvCxnSpPr>
        <p:spPr bwMode="auto">
          <a:xfrm>
            <a:off x="6494463" y="5318125"/>
            <a:ext cx="1271587" cy="415925"/>
          </a:xfrm>
          <a:prstGeom prst="curvedConnector2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9" name="AutoShape 13"/>
          <p:cNvCxnSpPr>
            <a:cxnSpLocks noChangeShapeType="1"/>
            <a:stCxn id="39943" idx="2"/>
            <a:endCxn id="39942" idx="2"/>
          </p:cNvCxnSpPr>
          <p:nvPr/>
        </p:nvCxnSpPr>
        <p:spPr bwMode="auto">
          <a:xfrm rot="10800000">
            <a:off x="6037263" y="5622925"/>
            <a:ext cx="1362075" cy="415925"/>
          </a:xfrm>
          <a:prstGeom prst="curvedConnector2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50" name="AutoShape 14"/>
          <p:cNvCxnSpPr>
            <a:cxnSpLocks noChangeShapeType="1"/>
            <a:stCxn id="39940" idx="5"/>
            <a:endCxn id="39943" idx="3"/>
          </p:cNvCxnSpPr>
          <p:nvPr/>
        </p:nvCxnSpPr>
        <p:spPr bwMode="auto">
          <a:xfrm rot="16200000" flipH="1">
            <a:off x="5697538" y="4368800"/>
            <a:ext cx="622300" cy="3327400"/>
          </a:xfrm>
          <a:prstGeom prst="curvedConnector3">
            <a:avLst>
              <a:gd name="adj1" fmla="val 138444"/>
            </a:avLst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4572000" y="4365625"/>
            <a:ext cx="328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1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6437313" y="4044950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2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804025" y="4510088"/>
            <a:ext cx="328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3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181850" y="5127625"/>
            <a:ext cx="328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4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732588" y="5661025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5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4651375" y="5048250"/>
            <a:ext cx="3286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6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589588" y="62531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7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-147638" y="152717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5580063" y="5157788"/>
            <a:ext cx="1006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sign_in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7308850" y="5870575"/>
            <a:ext cx="820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game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7512050" y="4076700"/>
            <a:ext cx="51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/>
              <a:t>DB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25A0-0898-4718-8622-EC11E418F33A}" type="slidenum">
              <a:rPr lang="zh-CN" altLang="zh-CN"/>
              <a:pPr/>
              <a:t>38</a:t>
            </a:fld>
            <a:endParaRPr lang="zh-CN" altLang="zh-CN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协程才是未来！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847A6-AE6C-49EE-A71D-25D72BEB6DFF}" type="slidenum">
              <a:rPr lang="zh-CN" altLang="zh-CN"/>
              <a:pPr/>
              <a:t>39</a:t>
            </a:fld>
            <a:endParaRPr lang="zh-CN" altLang="zh-CN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133600"/>
            <a:ext cx="7772400" cy="1470025"/>
          </a:xfrm>
        </p:spPr>
        <p:txBody>
          <a:bodyPr/>
          <a:lstStyle/>
          <a:p>
            <a:r>
              <a:rPr lang="zh-CN" altLang="en-US"/>
              <a:t>gevent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1988" name="Picture 4" descr="6jzixr4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42252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A806-47D2-4EAB-A713-82C3AC8B27BD}" type="slidenum">
              <a:rPr lang="zh-CN" altLang="zh-CN"/>
              <a:pPr/>
              <a:t>4</a:t>
            </a:fld>
            <a:endParaRPr lang="zh-CN" altLang="zh-CN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3600"/>
              <a:t>以我经历的项目为蓝本，向大家讲述 web-game 服务器端技术与工具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源于项目，高于项目。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F5887-FE48-4B57-8CE1-421ED881C640}" type="slidenum">
              <a:rPr lang="zh-CN" altLang="zh-CN"/>
              <a:pPr/>
              <a:t>40</a:t>
            </a:fld>
            <a:endParaRPr lang="zh-CN" altLang="zh-CN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800"/>
              <a:t>gevent = libev</a:t>
            </a:r>
            <a:r>
              <a:rPr lang="zh-CN" altLang="en-US" sz="4800">
                <a:solidFill>
                  <a:schemeClr val="bg2"/>
                </a:solidFill>
              </a:rPr>
              <a:t>ent</a:t>
            </a:r>
            <a:r>
              <a:rPr lang="zh-CN" altLang="en-US" sz="4800"/>
              <a:t> + greenlet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785D-0325-4A0F-AAC2-A6330E38295F}" type="slidenum">
              <a:rPr lang="zh-CN" altLang="zh-CN"/>
              <a:pPr/>
              <a:t>41</a:t>
            </a:fld>
            <a:endParaRPr lang="zh-CN" altLang="zh-CN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/>
              <a:t>libevent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3600"/>
              <a:t>提供指定文件描述符事件发生时调用回调函数的机制</a:t>
            </a:r>
          </a:p>
          <a:p>
            <a:r>
              <a:rPr lang="zh-CN" altLang="zh-CN" sz="3600"/>
              <a:t>timeouts, signals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79A1-EE97-4B73-85DD-3252CE0349D4}" type="slidenum">
              <a:rPr lang="zh-CN" altLang="zh-CN"/>
              <a:pPr/>
              <a:t>42</a:t>
            </a:fld>
            <a:endParaRPr lang="zh-CN" altLang="zh-CN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/>
              <a:t>greenlet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3600"/>
              <a:t>green thread</a:t>
            </a:r>
          </a:p>
          <a:p>
            <a:pPr lvl="1"/>
            <a:r>
              <a:rPr lang="zh-CN" altLang="en-US" sz="3200"/>
              <a:t>user space</a:t>
            </a:r>
          </a:p>
          <a:p>
            <a:pPr lvl="1"/>
            <a:r>
              <a:rPr lang="zh-CN" altLang="en-US" sz="3200"/>
              <a:t>pseudo-concurrently</a:t>
            </a:r>
          </a:p>
          <a:p>
            <a:pPr lvl="1"/>
            <a:r>
              <a:rPr lang="zh-CN" altLang="en-US" sz="3200"/>
              <a:t>scheduled by VM</a:t>
            </a:r>
          </a:p>
          <a:p>
            <a:pPr lvl="1"/>
            <a:r>
              <a:rPr lang="zh-CN" altLang="en-US" sz="3200">
                <a:hlinkClick r:id="rId2"/>
              </a:rPr>
              <a:t>http://wikipedia.org/wiki/Green_threads</a:t>
            </a:r>
            <a:endParaRPr lang="zh-CN" altLang="en-US" sz="3200"/>
          </a:p>
          <a:p>
            <a:r>
              <a:rPr lang="zh-CN" altLang="en-US" sz="3600"/>
              <a:t>greenlet = python's green thread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8F9A-2FE1-41E8-8FD7-875F983487E1}" type="slidenum">
              <a:rPr lang="zh-CN" altLang="zh-CN"/>
              <a:pPr/>
              <a:t>43</a:t>
            </a:fld>
            <a:endParaRPr lang="zh-CN" altLang="zh-CN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000"/>
              <a:t>from gevent.server import StreamServer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def echo(socket, address):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fileobj = socket.makefile()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while True: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line = fileobj.readline()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if not line: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    break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if line.strip().lower() == 'quit':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    print ("client quit")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    break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fileobj.write(line)</a:t>
            </a:r>
          </a:p>
          <a:p>
            <a:pPr>
              <a:lnSpc>
                <a:spcPct val="90000"/>
              </a:lnSpc>
            </a:pPr>
            <a:r>
              <a:rPr lang="zh-CN" altLang="zh-CN" sz="2000"/>
              <a:t>        fileobj.flush()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echo server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zh-CN" sz="2000"/>
              <a:t>if __name__ == '__main__':</a:t>
            </a:r>
          </a:p>
          <a:p>
            <a:pPr>
              <a:lnSpc>
                <a:spcPct val="80000"/>
              </a:lnSpc>
            </a:pPr>
            <a:r>
              <a:rPr lang="zh-CN" altLang="zh-CN" sz="2000"/>
              <a:t>    server = StreamServer(('0.0.0.0', 6000), echo)</a:t>
            </a:r>
          </a:p>
          <a:p>
            <a:pPr>
              <a:lnSpc>
                <a:spcPct val="80000"/>
              </a:lnSpc>
            </a:pPr>
            <a:r>
              <a:rPr lang="zh-CN" altLang="zh-CN" sz="2000"/>
              <a:t>    print ('Starting echo server on port 6000')</a:t>
            </a:r>
          </a:p>
          <a:p>
            <a:pPr>
              <a:lnSpc>
                <a:spcPct val="80000"/>
              </a:lnSpc>
            </a:pPr>
            <a:r>
              <a:rPr lang="zh-CN" altLang="zh-CN" sz="2000"/>
              <a:t>    server.serve_forever()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6085-3492-4BC5-AF6A-8D51D3AE718C}" type="slidenum">
              <a:rPr lang="zh-CN" altLang="zh-CN"/>
              <a:pPr/>
              <a:t>44</a:t>
            </a:fld>
            <a:endParaRPr lang="zh-CN" altLang="zh-CN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参考：eurasia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>
                <a:hlinkClick r:id="rId2"/>
              </a:rPr>
              <a:t>http://code.google.com/p/eurasia/</a:t>
            </a:r>
            <a:endParaRPr lang="zh-CN" altLang="zh-CN"/>
          </a:p>
        </p:txBody>
      </p:sp>
      <p:pic>
        <p:nvPicPr>
          <p:cNvPr id="47108" name="Picture 4" descr="SAXL1RR)]XEC})6P3M8TH{K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3717925"/>
            <a:ext cx="7756525" cy="2087563"/>
          </a:xfrm>
          <a:noFill/>
          <a:ln/>
        </p:spPr>
      </p:pic>
      <p:pic>
        <p:nvPicPr>
          <p:cNvPr id="47109" name="Picture 5" descr="bvvcu7gp"/>
          <p:cNvPicPr>
            <a:picLocks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235825" y="1485900"/>
            <a:ext cx="1435100" cy="1730375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B34B-B4FC-4B71-A84B-E7C8D82CCB0F}" type="slidenum">
              <a:rPr lang="zh-CN" altLang="zh-CN"/>
              <a:pPr/>
              <a:t>45</a:t>
            </a:fld>
            <a:endParaRPr lang="zh-CN" altLang="zh-CN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278063"/>
            <a:ext cx="7772400" cy="1470025"/>
          </a:xfrm>
        </p:spPr>
        <p:txBody>
          <a:bodyPr/>
          <a:lstStyle/>
          <a:p>
            <a:r>
              <a:rPr lang="zh-CN" altLang="en-US"/>
              <a:t>protocol</a:t>
            </a:r>
          </a:p>
        </p:txBody>
      </p:sp>
      <p:pic>
        <p:nvPicPr>
          <p:cNvPr id="48131" name="Picture 3" descr="12E914463G950-5155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3495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6212-7E82-46E3-9935-F890A01AEDB1}" type="slidenum">
              <a:rPr lang="zh-CN" altLang="zh-CN"/>
              <a:pPr/>
              <a:t>46</a:t>
            </a:fld>
            <a:endParaRPr lang="zh-CN" altLang="zh-CN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/>
              <a:t>google protobuf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3600">
                <a:hlinkClick r:id="rId2"/>
              </a:rPr>
              <a:t>http://code.google.com/p/protobuf/</a:t>
            </a:r>
            <a:endParaRPr lang="zh-CN" altLang="zh-CN" sz="3600"/>
          </a:p>
          <a:p>
            <a:r>
              <a:rPr lang="zh-CN" sz="3600"/>
              <a:t>协议描述语言</a:t>
            </a:r>
          </a:p>
          <a:p>
            <a:r>
              <a:rPr lang="zh-CN" altLang="zh-CN" sz="3600"/>
              <a:t>C++</a:t>
            </a:r>
            <a:r>
              <a:rPr lang="zh-CN" sz="3600"/>
              <a:t>、</a:t>
            </a:r>
            <a:r>
              <a:rPr lang="zh-CN" altLang="zh-CN" sz="3600"/>
              <a:t>java</a:t>
            </a:r>
            <a:r>
              <a:rPr lang="zh-CN" sz="3600"/>
              <a:t>、</a:t>
            </a:r>
            <a:r>
              <a:rPr lang="zh-CN" altLang="zh-CN" sz="3600"/>
              <a:t>Python and more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D4D76-B2D0-4CFD-9174-E1875686ABA6}" type="slidenum">
              <a:rPr lang="zh-CN" altLang="zh-CN"/>
              <a:pPr/>
              <a:t>47</a:t>
            </a:fld>
            <a:endParaRPr lang="zh-CN" altLang="zh-CN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133600"/>
            <a:ext cx="7772400" cy="1470025"/>
          </a:xfrm>
        </p:spPr>
        <p:txBody>
          <a:bodyPr/>
          <a:lstStyle/>
          <a:p>
            <a:r>
              <a:rPr lang="zh-CN" altLang="en-US"/>
              <a:t>RPC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50180" name="Picture 4" descr="12E9144TD610-X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278063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55C4-7929-4459-9D17-A78D6FF9817C}" type="slidenum">
              <a:rPr lang="zh-CN" altLang="zh-CN"/>
              <a:pPr/>
              <a:t>48</a:t>
            </a:fld>
            <a:endParaRPr lang="zh-CN" altLang="zh-CN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abu.RPC = gevent + protobuf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F2BC-6DC1-42D5-AD9B-C20D938C53BB}" type="slidenum">
              <a:rPr lang="zh-CN" altLang="zh-CN"/>
              <a:pPr/>
              <a:t>49</a:t>
            </a:fld>
            <a:endParaRPr lang="zh-CN" altLang="zh-CN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/>
              <a:t>abu.RPC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4000"/>
              <a:t>更小（得益于 </a:t>
            </a:r>
            <a:r>
              <a:rPr lang="zh-CN" altLang="zh-CN" sz="4000"/>
              <a:t>google protobuf</a:t>
            </a:r>
            <a:r>
              <a:rPr lang="zh-CN" sz="4000"/>
              <a:t>）</a:t>
            </a:r>
          </a:p>
          <a:p>
            <a:r>
              <a:rPr lang="zh-CN" sz="4000"/>
              <a:t>更快（得益于 </a:t>
            </a:r>
            <a:r>
              <a:rPr lang="zh-CN" altLang="zh-CN" sz="4000"/>
              <a:t>libevent</a:t>
            </a:r>
            <a:r>
              <a:rPr lang="zh-CN" sz="4000"/>
              <a:t>）</a:t>
            </a:r>
          </a:p>
          <a:p>
            <a:r>
              <a:rPr lang="zh-CN" sz="4000"/>
              <a:t>同步</a:t>
            </a:r>
            <a:r>
              <a:rPr lang="zh-CN" altLang="zh-CN" sz="4000"/>
              <a:t>API</a:t>
            </a:r>
            <a:r>
              <a:rPr lang="zh-CN" sz="4000"/>
              <a:t>（利益于 </a:t>
            </a:r>
            <a:r>
              <a:rPr lang="zh-CN" altLang="zh-CN" sz="4000"/>
              <a:t>greenlet</a:t>
            </a:r>
            <a:r>
              <a:rPr lang="zh-CN" sz="4000"/>
              <a:t>）</a:t>
            </a:r>
          </a:p>
          <a:p>
            <a:r>
              <a:rPr lang="zh-CN" sz="4000"/>
              <a:t>并行管线</a:t>
            </a:r>
          </a:p>
          <a:p>
            <a:r>
              <a:rPr lang="zh-CN" sz="4000"/>
              <a:t>双向调用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C42F-235B-441B-9AB7-D35A560696CB}" type="slidenum">
              <a:rPr lang="zh-CN" altLang="zh-CN"/>
              <a:pPr/>
              <a:t>5</a:t>
            </a:fld>
            <a:endParaRPr lang="zh-CN" altLang="zh-CN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项目介绍1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0325" y="1600200"/>
            <a:ext cx="3052763" cy="2185988"/>
          </a:xfrm>
          <a:noFill/>
          <a:ln/>
        </p:spPr>
      </p:pic>
      <p:pic>
        <p:nvPicPr>
          <p:cNvPr id="7172" name="Picture 4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6038" y="3933825"/>
            <a:ext cx="3068637" cy="2303463"/>
          </a:xfrm>
          <a:noFill/>
          <a:ln/>
        </p:spPr>
      </p:pic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/>
              <a:t>天下盛境</a:t>
            </a:r>
          </a:p>
          <a:p>
            <a:pPr lvl="1"/>
            <a:r>
              <a:rPr lang="zh-CN" altLang="en-US" sz="3100"/>
              <a:t>横版卷轴</a:t>
            </a:r>
          </a:p>
          <a:p>
            <a:pPr lvl="1"/>
            <a:r>
              <a:rPr lang="zh-CN" altLang="en-US" sz="3100"/>
              <a:t>动作类网页游戏</a:t>
            </a:r>
          </a:p>
          <a:p>
            <a:r>
              <a:rPr lang="zh-CN" altLang="en-US" sz="3600"/>
              <a:t>0505u.com</a:t>
            </a:r>
          </a:p>
          <a:p>
            <a:r>
              <a:rPr lang="zh-CN" altLang="en-US" sz="3600"/>
              <a:t>服务器端完全使用 Python 开发</a:t>
            </a:r>
          </a:p>
          <a:p>
            <a:r>
              <a:rPr lang="zh-CN" altLang="en-US" sz="3600"/>
              <a:t>2010.08~现在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FB6D2-CC42-4A80-B358-9EF7EE4729C0}" type="slidenum">
              <a:rPr lang="zh-CN" altLang="zh-CN"/>
              <a:pPr/>
              <a:t>50</a:t>
            </a:fld>
            <a:endParaRPr lang="zh-CN" altLang="zh-CN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并行管线</a:t>
            </a:r>
          </a:p>
        </p:txBody>
      </p:sp>
      <p:pic>
        <p:nvPicPr>
          <p:cNvPr id="53251" name="Picture 3" descr="GMQ{W9`6YFHT52[$YTD8M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1628775"/>
            <a:ext cx="8140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55650" y="6021388"/>
            <a:ext cx="705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>
                <a:hlinkClick r:id="rId3"/>
              </a:rPr>
              <a:t>http://wiki.msgpack.org/display/MSGPACK/Design+of+RPC</a:t>
            </a:r>
            <a:endParaRPr lang="zh-CN" altLang="zh-C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93C1F-FDEF-4252-9269-F03C3EC96074}" type="slidenum">
              <a:rPr lang="zh-CN" altLang="zh-CN"/>
              <a:pPr/>
              <a:t>51</a:t>
            </a:fld>
            <a:endParaRPr lang="zh-CN" altLang="zh-CN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echo server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600200"/>
            <a:ext cx="8361362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from abu.rpc import Server, send_return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import echo_pb2 as echo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class EchoService(echo.EchoService):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    @send_return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    def echo(self, controller, request, done):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        return request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server = Server(('0.0.0.0', 1008),(EchoService(),))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print 'serving...'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/>
              <a:t>server.serve_forever()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CA83-8D41-4F2C-A509-FADFD365E20E}" type="slidenum">
              <a:rPr lang="zh-CN" altLang="zh-CN"/>
              <a:pPr/>
              <a:t>52</a:t>
            </a:fld>
            <a:endParaRPr lang="zh-CN" altLang="zh-CN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7772400" cy="1470025"/>
          </a:xfrm>
        </p:spPr>
        <p:txBody>
          <a:bodyPr/>
          <a:lstStyle/>
          <a:p>
            <a:r>
              <a:rPr lang="zh-CN" altLang="en-US"/>
              <a:t>publish-subscribe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55300" name="Picture 4" descr="12E914462E440-4933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349500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638C-F985-4543-BFA5-1B9469A81C8D}" type="slidenum">
              <a:rPr lang="zh-CN" altLang="zh-CN"/>
              <a:pPr/>
              <a:t>53</a:t>
            </a:fld>
            <a:endParaRPr lang="zh-CN" altLang="zh-CN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64088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/>
              <a:t>import message</a:t>
            </a:r>
          </a:p>
          <a:p>
            <a:pPr>
              <a:buFontTx/>
              <a:buNone/>
            </a:pPr>
            <a:r>
              <a:rPr lang="zh-CN" altLang="zh-CN"/>
              <a:t>def hello(context, name):</a:t>
            </a:r>
          </a:p>
          <a:p>
            <a:pPr>
              <a:buFontTx/>
              <a:buNone/>
            </a:pPr>
            <a:r>
              <a:rPr lang="zh-CN" altLang="zh-CN"/>
              <a:t>  print 'hello, %s.'%name</a:t>
            </a:r>
          </a:p>
          <a:p>
            <a:pPr>
              <a:buFontTx/>
              <a:buNone/>
            </a:pPr>
            <a:r>
              <a:rPr lang="zh-CN" altLang="zh-CN"/>
              <a:t>message.sub('greet', hello)</a:t>
            </a:r>
          </a:p>
          <a:p>
            <a:pPr>
              <a:buFontTx/>
              <a:buNone/>
            </a:pPr>
            <a:r>
              <a:rPr lang="zh-CN" altLang="zh-CN"/>
              <a:t>message.pub('greet', 'lai')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1288" y="1600200"/>
            <a:ext cx="3465512" cy="4525963"/>
          </a:xfrm>
        </p:spPr>
        <p:txBody>
          <a:bodyPr/>
          <a:lstStyle/>
          <a:p>
            <a:r>
              <a:rPr lang="zh-CN" altLang="zh-CN"/>
              <a:t>hello, lai.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6D710-6658-4CC2-921F-08FECB1E88F7}" type="slidenum">
              <a:rPr lang="zh-CN" altLang="zh-CN"/>
              <a:pPr/>
              <a:t>54</a:t>
            </a:fld>
            <a:endParaRPr lang="zh-CN" altLang="zh-CN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python-message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hlinkClick r:id="rId2"/>
              </a:rPr>
              <a:t>http://pypi.python.org/pypi/message</a:t>
            </a:r>
            <a:endParaRPr lang="zh-CN" altLang="en-US"/>
          </a:p>
          <a:p>
            <a:r>
              <a:rPr lang="zh-CN" altLang="en-US"/>
              <a:t>进程内的 publish-subscribe 机制</a:t>
            </a:r>
          </a:p>
          <a:p>
            <a:r>
              <a:rPr lang="zh-CN" altLang="en-US"/>
              <a:t>受 falcon 编程语言启发而写</a:t>
            </a:r>
          </a:p>
          <a:p>
            <a:r>
              <a:rPr lang="zh-CN" altLang="en-US">
                <a:hlinkClick r:id="rId3"/>
              </a:rPr>
              <a:t>http://www.slideshare.net/laiyonghao/pythonmessage010</a:t>
            </a:r>
            <a:endParaRPr lang="zh-CN" altLang="en-US"/>
          </a:p>
          <a:p>
            <a:r>
              <a:rPr lang="zh-CN" altLang="en-US"/>
              <a:t>应用于任务、邮件、好友等子系统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1C40-2BB0-47B0-8C48-D75926B6F5AD}" type="slidenum">
              <a:rPr lang="zh-CN" altLang="zh-CN"/>
              <a:pPr/>
              <a:t>55</a:t>
            </a:fld>
            <a:endParaRPr lang="zh-CN" altLang="zh-CN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133600"/>
            <a:ext cx="7772400" cy="1470025"/>
          </a:xfrm>
        </p:spPr>
        <p:txBody>
          <a:bodyPr/>
          <a:lstStyle/>
          <a:p>
            <a:r>
              <a:rPr lang="zh-CN" altLang="en-US"/>
              <a:t>utils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58372" name="Picture 4" descr="12E9144S0I0-TR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278063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85D9-C674-41F4-9CCC-25084ECA9D40}" type="slidenum">
              <a:rPr lang="zh-CN" altLang="zh-CN"/>
              <a:pPr/>
              <a:t>56</a:t>
            </a:fld>
            <a:endParaRPr lang="zh-CN" altLang="zh-CN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absolute32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>
                <a:hlinkClick r:id="rId2"/>
              </a:rPr>
              <a:t>http://pypi.python.org/pypi/absolute32</a:t>
            </a:r>
            <a:endParaRPr lang="zh-CN" altLang="zh-CN"/>
          </a:p>
          <a:p>
            <a:r>
              <a:rPr lang="zh-CN" altLang="zh-CN"/>
              <a:t>[-2**31, 2**31-1]</a:t>
            </a:r>
          </a:p>
          <a:p>
            <a:r>
              <a:rPr lang="zh-CN" altLang="zh-CN"/>
              <a:t>ubuntu 10.04 LTS </a:t>
            </a:r>
            <a:r>
              <a:rPr lang="zh-CN" altLang="zh-CN">
                <a:solidFill>
                  <a:schemeClr val="hlink"/>
                </a:solidFill>
              </a:rPr>
              <a:t>32-bit/64-bit</a:t>
            </a:r>
          </a:p>
          <a:p>
            <a:r>
              <a:rPr lang="zh-CN" altLang="zh-CN"/>
              <a:t>python </a:t>
            </a:r>
            <a:r>
              <a:rPr lang="zh-CN" altLang="zh-CN">
                <a:solidFill>
                  <a:schemeClr val="hlink"/>
                </a:solidFill>
              </a:rPr>
              <a:t>2.6/3.1</a:t>
            </a:r>
            <a:r>
              <a:rPr lang="zh-CN" altLang="zh-CN"/>
              <a:t> </a:t>
            </a:r>
          </a:p>
          <a:p>
            <a:pPr>
              <a:lnSpc>
                <a:spcPct val="90000"/>
              </a:lnSpc>
            </a:pPr>
            <a:r>
              <a:rPr lang="zh-CN" altLang="zh-CN"/>
              <a:t>    hash</a:t>
            </a:r>
          </a:p>
          <a:p>
            <a:pPr>
              <a:lnSpc>
                <a:spcPct val="90000"/>
              </a:lnSpc>
            </a:pPr>
            <a:r>
              <a:rPr lang="zh-CN" altLang="zh-CN"/>
              <a:t>    add</a:t>
            </a:r>
          </a:p>
          <a:p>
            <a:pPr>
              <a:lnSpc>
                <a:spcPct val="90000"/>
              </a:lnSpc>
            </a:pPr>
            <a:r>
              <a:rPr lang="zh-CN" altLang="zh-CN"/>
              <a:t>    crc</a:t>
            </a:r>
          </a:p>
          <a:p>
            <a:pPr>
              <a:lnSpc>
                <a:spcPct val="90000"/>
              </a:lnSpc>
            </a:pPr>
            <a:r>
              <a:rPr lang="zh-CN" altLang="zh-CN"/>
              <a:t>    adler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75E9-9432-4A4A-9E46-998661C3F6E1}" type="slidenum">
              <a:rPr lang="zh-CN" altLang="zh-CN"/>
              <a:pPr/>
              <a:t>57</a:t>
            </a:fld>
            <a:endParaRPr lang="zh-CN" altLang="zh-CN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92725" y="2133600"/>
            <a:ext cx="2874963" cy="1470025"/>
          </a:xfrm>
        </p:spPr>
        <p:txBody>
          <a:bodyPr/>
          <a:lstStyle/>
          <a:p>
            <a:pPr algn="l"/>
            <a:r>
              <a:rPr lang="zh-CN" altLang="en-US"/>
              <a:t>谢谢。</a:t>
            </a:r>
            <a:br>
              <a:rPr lang="zh-CN" altLang="en-US"/>
            </a:br>
            <a:r>
              <a:rPr lang="zh-CN" altLang="en-US"/>
              <a:t>Q&amp;A</a:t>
            </a:r>
          </a:p>
        </p:txBody>
      </p:sp>
      <p:pic>
        <p:nvPicPr>
          <p:cNvPr id="60419" name="Picture 3" descr="PyCon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89138"/>
            <a:ext cx="129698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989513" y="5365750"/>
            <a:ext cx="2765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hlinkClick r:id="rId3"/>
              </a:rPr>
              <a:t>http://laiyonghao.com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5649-DE1D-44BD-8B6B-A6044ECC46CF}" type="slidenum">
              <a:rPr lang="zh-CN" altLang="zh-CN"/>
              <a:pPr/>
              <a:t>6</a:t>
            </a:fld>
            <a:endParaRPr lang="zh-CN" altLang="zh-CN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项目介绍2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938588"/>
            <a:ext cx="8229600" cy="2185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/>
              <a:t>棋牌OnWeb</a:t>
            </a:r>
          </a:p>
          <a:p>
            <a:pPr lvl="1">
              <a:lnSpc>
                <a:spcPct val="90000"/>
              </a:lnSpc>
            </a:pPr>
            <a:r>
              <a:rPr lang="zh-CN" altLang="en-US"/>
              <a:t>QQgame copy cat</a:t>
            </a:r>
          </a:p>
          <a:p>
            <a:pPr>
              <a:lnSpc>
                <a:spcPct val="90000"/>
              </a:lnSpc>
            </a:pPr>
            <a:r>
              <a:rPr lang="zh-CN" altLang="en-US" sz="2800">
                <a:hlinkClick r:id="rId2"/>
              </a:rPr>
              <a:t>http://qp-demo.laiyonghao.com/client/</a:t>
            </a:r>
            <a:endParaRPr lang="zh-CN" altLang="en-US" sz="2800"/>
          </a:p>
          <a:p>
            <a:pPr>
              <a:lnSpc>
                <a:spcPct val="90000"/>
              </a:lnSpc>
            </a:pPr>
            <a:r>
              <a:rPr lang="zh-CN" altLang="en-US" sz="2800"/>
              <a:t>服务器端完全使用 Python 开发</a:t>
            </a:r>
          </a:p>
          <a:p>
            <a:pPr>
              <a:lnSpc>
                <a:spcPct val="90000"/>
              </a:lnSpc>
            </a:pPr>
            <a:r>
              <a:rPr lang="zh-CN" altLang="en-US" sz="2800"/>
              <a:t>2009.01~2009.03</a:t>
            </a:r>
          </a:p>
        </p:txBody>
      </p:sp>
      <p:pic>
        <p:nvPicPr>
          <p:cNvPr id="8196" name="Picture 4" descr="xybjp7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1628775"/>
            <a:ext cx="28559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apwdca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628775"/>
            <a:ext cx="28495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iub7rk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3357563"/>
            <a:ext cx="9810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237D-7FFB-4DDD-A4C1-5AC982711A23}" type="slidenum">
              <a:rPr lang="zh-CN" altLang="zh-CN"/>
              <a:pPr/>
              <a:t>7</a:t>
            </a:fld>
            <a:endParaRPr lang="zh-CN" altLang="zh-CN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2133600"/>
            <a:ext cx="7772400" cy="1470025"/>
          </a:xfrm>
        </p:spPr>
        <p:txBody>
          <a:bodyPr/>
          <a:lstStyle/>
          <a:p>
            <a:r>
              <a:rPr lang="zh-CN" altLang="en-US"/>
              <a:t>library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220" name="Picture 4" descr="12E9144NS010-L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475" y="2278063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735B-E214-4808-9DF6-D986F0BFC87D}" type="slidenum">
              <a:rPr lang="zh-CN" altLang="zh-CN"/>
              <a:pPr/>
              <a:t>8</a:t>
            </a:fld>
            <a:endParaRPr lang="zh-CN" altLang="zh-CN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Python 在 Python 项目中的位置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60475" y="2493963"/>
            <a:ext cx="2303463" cy="2808287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2987675" y="3070225"/>
            <a:ext cx="1214438" cy="914400"/>
          </a:xfrm>
          <a:prstGeom prst="parallelogram">
            <a:avLst>
              <a:gd name="adj" fmla="val 3320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16238" y="4078288"/>
            <a:ext cx="1214437" cy="914400"/>
          </a:xfrm>
          <a:prstGeom prst="parallelogram">
            <a:avLst>
              <a:gd name="adj" fmla="val 3320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724025" y="3151188"/>
            <a:ext cx="8429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</a:rPr>
              <a:t>C/C++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378200" y="3330575"/>
            <a:ext cx="487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</a:rPr>
              <a:t>lua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378200" y="4332288"/>
            <a:ext cx="487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</a:rPr>
              <a:t>lua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148263" y="2420938"/>
            <a:ext cx="2303462" cy="280828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6875463" y="2997200"/>
            <a:ext cx="1214437" cy="914400"/>
          </a:xfrm>
          <a:prstGeom prst="parallelogram">
            <a:avLst>
              <a:gd name="adj" fmla="val 3320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6804025" y="4005263"/>
            <a:ext cx="1214438" cy="914400"/>
          </a:xfrm>
          <a:prstGeom prst="parallelogram">
            <a:avLst>
              <a:gd name="adj" fmla="val 3320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611813" y="3078163"/>
            <a:ext cx="893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</a:rPr>
              <a:t>Python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948488" y="3257550"/>
            <a:ext cx="842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</a:rPr>
              <a:t>C/C++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948488" y="4259263"/>
            <a:ext cx="893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>
                <a:latin typeface="Arial" pitchFamily="34" charset="0"/>
                <a:ea typeface="宋体" pitchFamily="2" charset="-122"/>
              </a:rPr>
              <a:t>Python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E3FA-7536-432C-8B56-E0DC4045F52D}" type="slidenum">
              <a:rPr lang="zh-CN" altLang="zh-CN"/>
              <a:pPr/>
              <a:t>9</a:t>
            </a:fld>
            <a:endParaRPr lang="zh-CN" altLang="zh-CN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大中型 Python 项目</a:t>
            </a:r>
          </a:p>
        </p:txBody>
      </p:sp>
      <p:pic>
        <p:nvPicPr>
          <p:cNvPr id="11267" name="Picture 3" descr="5Q)DRNI%5O)KCKYY2[5`}8P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7300" y="2565400"/>
            <a:ext cx="4089400" cy="245745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157255200</TotalTime>
  <Pages>0</Pages>
  <Words>1315</Words>
  <Characters>0</Characters>
  <Application>Microsoft Office PowerPoint</Application>
  <DocSecurity>0</DocSecurity>
  <PresentationFormat>全屏显示(4:3)</PresentationFormat>
  <Lines>0</Lines>
  <Paragraphs>282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5" baseType="lpstr">
      <vt:lpstr>Arial</vt:lpstr>
      <vt:lpstr>宋体</vt:lpstr>
      <vt:lpstr>Wingdings</vt:lpstr>
      <vt:lpstr>Calibri</vt:lpstr>
      <vt:lpstr>黑体</vt:lpstr>
      <vt:lpstr>Latha</vt:lpstr>
      <vt:lpstr>Arial Black</vt:lpstr>
      <vt:lpstr>华文细黑</vt:lpstr>
      <vt:lpstr>MS UI Gothic</vt:lpstr>
      <vt:lpstr>微软雅黑</vt:lpstr>
      <vt:lpstr>Gulim</vt:lpstr>
      <vt:lpstr>Times New Roman</vt:lpstr>
      <vt:lpstr>Arial Narrow</vt:lpstr>
      <vt:lpstr>Arial Rounded MT Bold</vt:lpstr>
      <vt:lpstr>华文行楷</vt:lpstr>
      <vt:lpstr>隶书</vt:lpstr>
      <vt:lpstr>Verdana</vt:lpstr>
      <vt:lpstr>默认设计模板</vt:lpstr>
      <vt:lpstr>Python 于 web-game 的应用</vt:lpstr>
      <vt:lpstr>自我介绍</vt:lpstr>
      <vt:lpstr>启发于……</vt:lpstr>
      <vt:lpstr>以我经历的项目为蓝本，向大家讲述 web-game 服务器端技术与工具</vt:lpstr>
      <vt:lpstr>项目介绍1</vt:lpstr>
      <vt:lpstr>项目介绍2</vt:lpstr>
      <vt:lpstr>library</vt:lpstr>
      <vt:lpstr>Python 在 Python 项目中的位置</vt:lpstr>
      <vt:lpstr>大中型 Python 项目</vt:lpstr>
      <vt:lpstr>大中型 Python 项目</vt:lpstr>
      <vt:lpstr>大中型 Python 项目</vt:lpstr>
      <vt:lpstr>lib 应该在 Lib/site-packages 目录</vt:lpstr>
      <vt:lpstr>要整这么复杂吗？</vt:lpstr>
      <vt:lpstr>就一个 setup.py 而已……</vt:lpstr>
      <vt:lpstr>神器 paster</vt:lpstr>
      <vt:lpstr>基本用法</vt:lpstr>
      <vt:lpstr>pbp.skels</vt:lpstr>
      <vt:lpstr>幻灯片 18</vt:lpstr>
      <vt:lpstr>http://lucasmanual.com/mywiki/PythonPaste</vt:lpstr>
      <vt:lpstr>开发、测试、打包、更新</vt:lpstr>
      <vt:lpstr>virtualenv</vt:lpstr>
      <vt:lpstr>plugin</vt:lpstr>
      <vt:lpstr>what is the difference between plugin and library?</vt:lpstr>
      <vt:lpstr>以《棋牌OnWeb》为例……</vt:lpstr>
      <vt:lpstr>到后台看看……</vt:lpstr>
      <vt:lpstr>神器 setuptools</vt:lpstr>
      <vt:lpstr>setup.py</vt:lpstr>
      <vt:lpstr>幻灯片 28</vt:lpstr>
      <vt:lpstr>接口与实现</vt:lpstr>
      <vt:lpstr>进阶：Trac Component Architecture</vt:lpstr>
      <vt:lpstr>参考：ulipad</vt:lpstr>
      <vt:lpstr>I/O</vt:lpstr>
      <vt:lpstr>I/O needs to be done differently.</vt:lpstr>
      <vt:lpstr>I/O needs to be done differently.</vt:lpstr>
      <vt:lpstr>幻灯片 35</vt:lpstr>
      <vt:lpstr>幻灯片 36</vt:lpstr>
      <vt:lpstr>This is how I/O should be done.</vt:lpstr>
      <vt:lpstr>协程才是未来！</vt:lpstr>
      <vt:lpstr>gevent</vt:lpstr>
      <vt:lpstr>gevent = libevent + greenlet</vt:lpstr>
      <vt:lpstr>libevent</vt:lpstr>
      <vt:lpstr>greenlet</vt:lpstr>
      <vt:lpstr>echo server</vt:lpstr>
      <vt:lpstr>参考：eurasia</vt:lpstr>
      <vt:lpstr>protocol</vt:lpstr>
      <vt:lpstr>google protobuf</vt:lpstr>
      <vt:lpstr>RPC</vt:lpstr>
      <vt:lpstr>abu.RPC = gevent + protobuf</vt:lpstr>
      <vt:lpstr>abu.RPC</vt:lpstr>
      <vt:lpstr>并行管线</vt:lpstr>
      <vt:lpstr>echo server</vt:lpstr>
      <vt:lpstr>publish-subscribe</vt:lpstr>
      <vt:lpstr>幻灯片 53</vt:lpstr>
      <vt:lpstr>python-message</vt:lpstr>
      <vt:lpstr>utils</vt:lpstr>
      <vt:lpstr>absolute32</vt:lpstr>
      <vt:lpstr>谢谢。 Q&amp;A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于 web-game 的应用</dc:title>
  <dc:creator>lai-PC</dc:creator>
  <cp:lastModifiedBy>Sting Chen</cp:lastModifiedBy>
  <cp:revision>1</cp:revision>
  <cp:lastPrinted>1899-12-30T00:00:00Z</cp:lastPrinted>
  <dcterms:created xsi:type="dcterms:W3CDTF">2011-11-30T01:38:06Z</dcterms:created>
  <dcterms:modified xsi:type="dcterms:W3CDTF">2011-12-04T05:27:03Z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